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90" r:id="rId5"/>
    <p:sldId id="260" r:id="rId6"/>
    <p:sldId id="296" r:id="rId7"/>
    <p:sldId id="32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97" r:id="rId18"/>
    <p:sldId id="295" r:id="rId19"/>
    <p:sldId id="277" r:id="rId20"/>
    <p:sldId id="279" r:id="rId21"/>
    <p:sldId id="298" r:id="rId22"/>
    <p:sldId id="280" r:id="rId23"/>
    <p:sldId id="281" r:id="rId24"/>
    <p:sldId id="311" r:id="rId25"/>
    <p:sldId id="318" r:id="rId26"/>
    <p:sldId id="299" r:id="rId27"/>
    <p:sldId id="310" r:id="rId28"/>
    <p:sldId id="300" r:id="rId29"/>
    <p:sldId id="319" r:id="rId30"/>
    <p:sldId id="320" r:id="rId31"/>
    <p:sldId id="313" r:id="rId32"/>
    <p:sldId id="326" r:id="rId33"/>
    <p:sldId id="323" r:id="rId34"/>
    <p:sldId id="324" r:id="rId35"/>
    <p:sldId id="327" r:id="rId36"/>
    <p:sldId id="28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99"/>
    <a:srgbClr val="FF3399"/>
    <a:srgbClr val="C2C6E0"/>
    <a:srgbClr val="36489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5755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CB75-E3DA-4335-AD4F-73DEE0374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1BAB-6B96-4ACE-9CCD-4951B0D4D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3964-54CD-4697-AE4E-A47C321DB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0F63-0ABB-4E7A-8C65-CCE85D3D9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EBA3-ECE5-408B-8029-B40A63729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32A15-7913-4D2D-A1E5-C81FAA525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A1DC-81D6-47F4-A64E-C79002942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21516-F404-4A4E-968D-A9FFBA75C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E86A-D78E-4CAC-915E-E7EFEB0A9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4501D-D667-4992-91A3-3D40040F7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478D-3FDA-4D83-8F98-46B3F3328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167A-4BD5-40DF-9E66-CD2AFAEE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25F0-0332-40D7-AFB8-41F44BC2E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ABA9E6-6412-4BF7-9705-E3DCB295A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3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0.jpeg"/><Relationship Id="rId4" Type="http://schemas.openxmlformats.org/officeDocument/2006/relationships/image" Target="../media/image97.png"/><Relationship Id="rId9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512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 20 комбинированного вида»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г.о.Саранск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133600"/>
            <a:ext cx="6985000" cy="4464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СЛУЖБА</a:t>
            </a:r>
          </a:p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(из опыта работы)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 smtClean="0"/>
          </a:p>
          <a:p>
            <a:pPr algn="r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Шлычкова Ольга Васильевна</a:t>
            </a:r>
          </a:p>
          <a:p>
            <a:pPr algn="r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тарший воспитатель </a:t>
            </a:r>
          </a:p>
          <a:p>
            <a:pPr algn="r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Саранск, 2013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этап(2006-2008гг.)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Аналитико - организационный</a:t>
            </a:r>
            <a:endParaRPr lang="en-US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539750" y="1831975"/>
            <a:ext cx="1871663" cy="4035425"/>
            <a:chOff x="720" y="1296"/>
            <a:chExt cx="1367" cy="2542"/>
          </a:xfrm>
        </p:grpSpPr>
        <p:sp>
          <p:nvSpPr>
            <p:cNvPr id="23598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9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0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1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2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3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604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360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360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60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61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61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605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3606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Создание методической службы для проведения и координации работы проекта.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2633663" y="1779588"/>
            <a:ext cx="1866900" cy="4035425"/>
            <a:chOff x="2208" y="1296"/>
            <a:chExt cx="1365" cy="2542"/>
          </a:xfrm>
        </p:grpSpPr>
        <p:sp>
          <p:nvSpPr>
            <p:cNvPr id="2358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59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9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9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9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9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3595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8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Мониторинг воспитательно-образовательного процесса по теме проекта.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9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7616" name="Group 32"/>
          <p:cNvGrpSpPr>
            <a:grpSpLocks/>
          </p:cNvGrpSpPr>
          <p:nvPr/>
        </p:nvGrpSpPr>
        <p:grpSpPr bwMode="auto">
          <a:xfrm>
            <a:off x="4643438" y="1758950"/>
            <a:ext cx="2016125" cy="4035425"/>
            <a:chOff x="3692" y="1296"/>
            <a:chExt cx="1367" cy="2542"/>
          </a:xfrm>
        </p:grpSpPr>
        <p:sp>
          <p:nvSpPr>
            <p:cNvPr id="2357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AutoShape 35"/>
            <p:cNvSpPr>
              <a:spLocks noChangeArrowheads="1"/>
            </p:cNvSpPr>
            <p:nvPr/>
          </p:nvSpPr>
          <p:spPr bwMode="gray">
            <a:xfrm>
              <a:off x="3692" y="2781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4" name="AutoShape 36"/>
            <p:cNvSpPr>
              <a:spLocks noChangeArrowheads="1"/>
            </p:cNvSpPr>
            <p:nvPr/>
          </p:nvSpPr>
          <p:spPr bwMode="gray">
            <a:xfrm>
              <a:off x="3711" y="1520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75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3580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2358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58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23576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3577" name="Text Box 44"/>
            <p:cNvSpPr txBox="1">
              <a:spLocks noChangeArrowheads="1"/>
            </p:cNvSpPr>
            <p:nvPr/>
          </p:nvSpPr>
          <p:spPr bwMode="gray">
            <a:xfrm>
              <a:off x="3744" y="1714"/>
              <a:ext cx="125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Формирование и разработка методической базы.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8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9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804025" y="1739900"/>
            <a:ext cx="1944688" cy="4035425"/>
            <a:chOff x="2208" y="1296"/>
            <a:chExt cx="1365" cy="2542"/>
          </a:xfrm>
        </p:grpSpPr>
        <p:sp>
          <p:nvSpPr>
            <p:cNvPr id="23558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59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0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1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3563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4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5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6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567" name="Text Box 28"/>
            <p:cNvSpPr txBox="1">
              <a:spLocks noChangeArrowheads="1"/>
            </p:cNvSpPr>
            <p:nvPr/>
          </p:nvSpPr>
          <p:spPr bwMode="gray">
            <a:xfrm>
              <a:off x="2751" y="1354"/>
              <a:ext cx="2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23568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Обогащение предметно-развивающей среды.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9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0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873" y="808445"/>
            <a:ext cx="3262312" cy="1990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836613"/>
            <a:ext cx="25908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48" y="1566165"/>
            <a:ext cx="32400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92" y="2208212"/>
            <a:ext cx="28813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63" y="2708920"/>
            <a:ext cx="32400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86" y="1639887"/>
            <a:ext cx="313213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645" y="2314425"/>
            <a:ext cx="3455988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355" y="2759965"/>
            <a:ext cx="36480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3406" y="3592181"/>
            <a:ext cx="2731579" cy="3311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smtClean="0">
                <a:solidFill>
                  <a:schemeClr val="tx1"/>
                </a:solidFill>
              </a:rPr>
              <a:t>II</a:t>
            </a:r>
            <a:r>
              <a:rPr lang="ru-RU" sz="3200" smtClean="0">
                <a:solidFill>
                  <a:schemeClr val="tx1"/>
                </a:solidFill>
              </a:rPr>
              <a:t> этап (2008-2010 гг.)</a:t>
            </a:r>
            <a:br>
              <a:rPr lang="ru-RU" sz="3200" smtClean="0">
                <a:solidFill>
                  <a:schemeClr val="tx1"/>
                </a:solidFill>
              </a:rPr>
            </a:br>
            <a:r>
              <a:rPr lang="ru-RU" sz="3200" smtClean="0">
                <a:solidFill>
                  <a:schemeClr val="tx1"/>
                </a:solidFill>
              </a:rPr>
              <a:t>Практический</a:t>
            </a:r>
          </a:p>
        </p:txBody>
      </p:sp>
      <p:sp>
        <p:nvSpPr>
          <p:cNvPr id="25602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ru-RU" sz="2000" smtClean="0"/>
              <a:t>            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Создание творческой лаборатории.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Апробация разработанной системы.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Инструктивно-коррекционная работа с педагогами, проводившими  апробацию.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Wingdings" pitchFamily="2" charset="2"/>
              <a:buChar char="v"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3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57650"/>
            <a:ext cx="36004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57650"/>
            <a:ext cx="37560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06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</a:rPr>
              <a:t>Использование проектного метода в инновационной деятельности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115888" y="908050"/>
            <a:ext cx="8856662" cy="5397500"/>
            <a:chOff x="480" y="1296"/>
            <a:chExt cx="4608" cy="2352"/>
          </a:xfrm>
        </p:grpSpPr>
        <p:sp>
          <p:nvSpPr>
            <p:cNvPr id="7168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b="1" dirty="0"/>
            </a:p>
          </p:txBody>
        </p:sp>
        <p:sp>
          <p:nvSpPr>
            <p:cNvPr id="26652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3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4" name="Oval 7"/>
            <p:cNvSpPr>
              <a:spLocks noChangeArrowheads="1"/>
            </p:cNvSpPr>
            <p:nvPr/>
          </p:nvSpPr>
          <p:spPr bwMode="gray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5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56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0" name="Oval 10"/>
            <p:cNvSpPr>
              <a:spLocks noChangeArrowheads="1"/>
            </p:cNvSpPr>
            <p:nvPr/>
          </p:nvSpPr>
          <p:spPr bwMode="gray">
            <a:xfrm>
              <a:off x="2278" y="1296"/>
              <a:ext cx="849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658" name="Oval 11"/>
            <p:cNvSpPr>
              <a:spLocks noChangeArrowheads="1"/>
            </p:cNvSpPr>
            <p:nvPr/>
          </p:nvSpPr>
          <p:spPr bwMode="gray">
            <a:xfrm>
              <a:off x="1312" y="1650"/>
              <a:ext cx="848" cy="694"/>
            </a:xfrm>
            <a:prstGeom prst="ellipse">
              <a:avLst/>
            </a:pr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История </a:t>
              </a:r>
            </a:p>
            <a:p>
              <a:pPr algn="ctr"/>
              <a:r>
                <a:rPr lang="ru-RU"/>
                <a:t>Образования</a:t>
              </a:r>
            </a:p>
            <a:p>
              <a:pPr algn="ctr"/>
              <a:r>
                <a:rPr lang="ru-RU"/>
                <a:t>Саранска</a:t>
              </a:r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gray">
            <a:xfrm>
              <a:off x="674" y="2243"/>
              <a:ext cx="83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gray">
            <a:xfrm>
              <a:off x="3513" y="2624"/>
              <a:ext cx="881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3432" y="1302"/>
              <a:ext cx="863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b="1"/>
            </a:p>
          </p:txBody>
        </p:sp>
        <p:sp>
          <p:nvSpPr>
            <p:cNvPr id="26662" name="Text Box 15"/>
            <p:cNvSpPr txBox="1">
              <a:spLocks noChangeArrowheads="1"/>
            </p:cNvSpPr>
            <p:nvPr/>
          </p:nvSpPr>
          <p:spPr bwMode="gray">
            <a:xfrm>
              <a:off x="1127" y="2375"/>
              <a:ext cx="45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26663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4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26664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45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26665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4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Text</a:t>
              </a:r>
            </a:p>
          </p:txBody>
        </p:sp>
        <p:sp>
          <p:nvSpPr>
            <p:cNvPr id="26666" name="Text Box 23"/>
            <p:cNvSpPr txBox="1">
              <a:spLocks noChangeArrowheads="1"/>
            </p:cNvSpPr>
            <p:nvPr/>
          </p:nvSpPr>
          <p:spPr bwMode="gray">
            <a:xfrm>
              <a:off x="480" y="1296"/>
              <a:ext cx="129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latin typeface="Verdana" pitchFamily="34" charset="0"/>
                </a:rPr>
                <a:t>Подпроекты</a:t>
              </a:r>
              <a:endParaRPr lang="en-US">
                <a:latin typeface="Verdana" pitchFamily="34" charset="0"/>
              </a:endParaRP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gray">
            <a:xfrm>
              <a:off x="4050" y="1911"/>
              <a:ext cx="86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1158" y="2938"/>
              <a:ext cx="839" cy="69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/>
                <a:t>Знаменитые</a:t>
              </a:r>
            </a:p>
            <a:p>
              <a:pPr algn="ctr">
                <a:defRPr/>
              </a:pPr>
              <a:r>
                <a:rPr lang="ru-RU" dirty="0"/>
                <a:t>люди</a:t>
              </a:r>
            </a:p>
            <a:p>
              <a:pPr algn="ctr">
                <a:defRPr/>
              </a:pPr>
              <a:r>
                <a:rPr lang="ru-RU" dirty="0"/>
                <a:t>Мордовии</a:t>
              </a:r>
            </a:p>
          </p:txBody>
        </p:sp>
      </p:grp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476250" y="892175"/>
            <a:ext cx="8483600" cy="5413375"/>
            <a:chOff x="674" y="1289"/>
            <a:chExt cx="4414" cy="2359"/>
          </a:xfrm>
        </p:grpSpPr>
        <p:sp>
          <p:nvSpPr>
            <p:cNvPr id="2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b="1" dirty="0"/>
            </a:p>
          </p:txBody>
        </p:sp>
        <p:sp>
          <p:nvSpPr>
            <p:cNvPr id="26639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1" name="Oval 7"/>
            <p:cNvSpPr>
              <a:spLocks noChangeArrowheads="1"/>
            </p:cNvSpPr>
            <p:nvPr/>
          </p:nvSpPr>
          <p:spPr bwMode="gray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2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3" name="Oval 9"/>
            <p:cNvSpPr>
              <a:spLocks noChangeArrowheads="1"/>
            </p:cNvSpPr>
            <p:nvPr/>
          </p:nvSpPr>
          <p:spPr bwMode="gray">
            <a:xfrm rot="-1543677">
              <a:off x="1327" y="2533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4" name="Oval 10"/>
            <p:cNvSpPr>
              <a:spLocks noChangeArrowheads="1"/>
            </p:cNvSpPr>
            <p:nvPr/>
          </p:nvSpPr>
          <p:spPr bwMode="gray">
            <a:xfrm>
              <a:off x="2278" y="1296"/>
              <a:ext cx="849" cy="694"/>
            </a:xfrm>
            <a:prstGeom prst="ellipse">
              <a:avLst/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6" name="Oval 12"/>
            <p:cNvSpPr>
              <a:spLocks noChangeArrowheads="1"/>
            </p:cNvSpPr>
            <p:nvPr/>
          </p:nvSpPr>
          <p:spPr bwMode="gray">
            <a:xfrm>
              <a:off x="674" y="2243"/>
              <a:ext cx="83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/>
                <a:t>Архитектура</a:t>
              </a:r>
            </a:p>
            <a:p>
              <a:pPr algn="ctr">
                <a:defRPr/>
              </a:pPr>
              <a:r>
                <a:rPr lang="ru-RU" dirty="0"/>
                <a:t>родного</a:t>
              </a:r>
            </a:p>
            <a:p>
              <a:pPr algn="ctr">
                <a:defRPr/>
              </a:pPr>
              <a:r>
                <a:rPr lang="ru-RU" dirty="0"/>
                <a:t>города</a:t>
              </a:r>
            </a:p>
          </p:txBody>
        </p:sp>
        <p:sp>
          <p:nvSpPr>
            <p:cNvPr id="37" name="Oval 13"/>
            <p:cNvSpPr>
              <a:spLocks noChangeArrowheads="1"/>
            </p:cNvSpPr>
            <p:nvPr/>
          </p:nvSpPr>
          <p:spPr bwMode="gray">
            <a:xfrm>
              <a:off x="3513" y="2624"/>
              <a:ext cx="881" cy="69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dirty="0"/>
                <a:t>Музыкальная</a:t>
              </a:r>
            </a:p>
            <a:p>
              <a:pPr algn="ctr">
                <a:defRPr/>
              </a:pPr>
              <a:r>
                <a:rPr lang="ru-RU" dirty="0"/>
                <a:t> культура</a:t>
              </a:r>
            </a:p>
            <a:p>
              <a:pPr algn="ctr">
                <a:defRPr/>
              </a:pPr>
              <a:r>
                <a:rPr lang="ru-RU" dirty="0"/>
                <a:t>Мордовии</a:t>
              </a:r>
            </a:p>
          </p:txBody>
        </p:sp>
        <p:sp>
          <p:nvSpPr>
            <p:cNvPr id="26647" name="Oval 14"/>
            <p:cNvSpPr>
              <a:spLocks noChangeArrowheads="1"/>
            </p:cNvSpPr>
            <p:nvPr/>
          </p:nvSpPr>
          <p:spPr bwMode="gray">
            <a:xfrm>
              <a:off x="3432" y="1289"/>
              <a:ext cx="863" cy="695"/>
            </a:xfrm>
            <a:prstGeom prst="ellipse">
              <a:avLst/>
            </a:prstGeom>
            <a:gradFill rotWithShape="1">
              <a:gsLst>
                <a:gs pos="0">
                  <a:srgbClr val="9E1057"/>
                </a:gs>
                <a:gs pos="50000">
                  <a:srgbClr val="E31C80"/>
                </a:gs>
                <a:gs pos="100000">
                  <a:srgbClr val="FF24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/>
                <a:t>«</a:t>
              </a:r>
              <a:r>
                <a:rPr lang="ru-RU"/>
                <a:t>Саранск – </a:t>
              </a:r>
            </a:p>
            <a:p>
              <a:pPr algn="ctr"/>
              <a:r>
                <a:rPr lang="ru-RU"/>
                <a:t>Театральный»</a:t>
              </a:r>
            </a:p>
          </p:txBody>
        </p:sp>
        <p:sp>
          <p:nvSpPr>
            <p:cNvPr id="26648" name="Text Box 16"/>
            <p:cNvSpPr txBox="1">
              <a:spLocks noChangeArrowheads="1"/>
            </p:cNvSpPr>
            <p:nvPr/>
          </p:nvSpPr>
          <p:spPr bwMode="gray">
            <a:xfrm>
              <a:off x="2363" y="1438"/>
              <a:ext cx="63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1200">
                  <a:latin typeface="Verdana" pitchFamily="34" charset="0"/>
                </a:rPr>
                <a:t>Мини-музей «Националь-ные костюмы Мордвы»</a:t>
              </a:r>
              <a:endParaRPr lang="en-US" sz="1200">
                <a:latin typeface="Verdana" pitchFamily="34" charset="0"/>
              </a:endParaRPr>
            </a:p>
          </p:txBody>
        </p:sp>
        <p:sp>
          <p:nvSpPr>
            <p:cNvPr id="26649" name="Oval 13"/>
            <p:cNvSpPr>
              <a:spLocks noChangeArrowheads="1"/>
            </p:cNvSpPr>
            <p:nvPr/>
          </p:nvSpPr>
          <p:spPr bwMode="gray">
            <a:xfrm>
              <a:off x="4050" y="1911"/>
              <a:ext cx="869" cy="694"/>
            </a:xfrm>
            <a:prstGeom prst="ellipse">
              <a:avLst/>
            </a:prstGeom>
            <a:gradFill rotWithShape="1">
              <a:gsLst>
                <a:gs pos="0">
                  <a:srgbClr val="7F1400"/>
                </a:gs>
                <a:gs pos="50000">
                  <a:srgbClr val="B82300"/>
                </a:gs>
                <a:gs pos="100000">
                  <a:srgbClr val="DB2B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«Саранск – </a:t>
              </a:r>
            </a:p>
            <a:p>
              <a:pPr algn="ctr"/>
              <a:r>
                <a:rPr lang="ru-RU"/>
                <a:t>Спортивный»</a:t>
              </a:r>
            </a:p>
          </p:txBody>
        </p:sp>
        <p:sp>
          <p:nvSpPr>
            <p:cNvPr id="26650" name="Oval 12"/>
            <p:cNvSpPr>
              <a:spLocks noChangeArrowheads="1"/>
            </p:cNvSpPr>
            <p:nvPr/>
          </p:nvSpPr>
          <p:spPr bwMode="gray">
            <a:xfrm>
              <a:off x="2391" y="2121"/>
              <a:ext cx="839" cy="694"/>
            </a:xfrm>
            <a:prstGeom prst="ellipse">
              <a:avLst/>
            </a:prstGeom>
            <a:solidFill>
              <a:srgbClr val="9900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26628" name="Oval 13"/>
          <p:cNvSpPr>
            <a:spLocks noChangeArrowheads="1"/>
          </p:cNvSpPr>
          <p:nvPr/>
        </p:nvSpPr>
        <p:spPr bwMode="gray">
          <a:xfrm>
            <a:off x="4052888" y="4684713"/>
            <a:ext cx="1692275" cy="1592262"/>
          </a:xfrm>
          <a:prstGeom prst="ellipse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Декоративно-</a:t>
            </a:r>
          </a:p>
          <a:p>
            <a:pPr algn="ctr"/>
            <a:r>
              <a:rPr lang="ru-RU"/>
              <a:t>Прикладное</a:t>
            </a:r>
          </a:p>
          <a:p>
            <a:pPr algn="ctr"/>
            <a:r>
              <a:rPr lang="ru-RU"/>
              <a:t>Искусство</a:t>
            </a:r>
          </a:p>
          <a:p>
            <a:pPr algn="ctr"/>
            <a:r>
              <a:rPr lang="ru-RU"/>
              <a:t>Мордвы</a:t>
            </a:r>
          </a:p>
        </p:txBody>
      </p: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2286000" y="282892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«Знакомим</a:t>
            </a:r>
          </a:p>
          <a:p>
            <a:pPr algn="ctr"/>
            <a:r>
              <a:rPr lang="ru-RU"/>
              <a:t> дошкольников</a:t>
            </a:r>
          </a:p>
          <a:p>
            <a:pPr algn="ctr"/>
            <a:r>
              <a:rPr lang="ru-RU"/>
              <a:t>с родным</a:t>
            </a:r>
          </a:p>
          <a:p>
            <a:pPr algn="ctr"/>
            <a:r>
              <a:rPr lang="ru-RU"/>
              <a:t>городом»</a:t>
            </a:r>
          </a:p>
        </p:txBody>
      </p:sp>
      <p:cxnSp>
        <p:nvCxnSpPr>
          <p:cNvPr id="4" name="Прямая со стрелкой 3"/>
          <p:cNvCxnSpPr>
            <a:endCxn id="71690" idx="4"/>
          </p:cNvCxnSpPr>
          <p:nvPr/>
        </p:nvCxnSpPr>
        <p:spPr>
          <a:xfrm flipV="1">
            <a:off x="4387850" y="2501900"/>
            <a:ext cx="0" cy="3270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endCxn id="26647" idx="3"/>
          </p:cNvCxnSpPr>
          <p:nvPr/>
        </p:nvCxnSpPr>
        <p:spPr>
          <a:xfrm flipV="1">
            <a:off x="5203825" y="2254250"/>
            <a:ext cx="815975" cy="862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381625" y="3384550"/>
            <a:ext cx="1692275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81625" y="3967163"/>
            <a:ext cx="703263" cy="33972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6650" idx="4"/>
          </p:cNvCxnSpPr>
          <p:nvPr/>
        </p:nvCxnSpPr>
        <p:spPr>
          <a:xfrm>
            <a:off x="4581525" y="4394200"/>
            <a:ext cx="0" cy="3238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25" idx="7"/>
          </p:cNvCxnSpPr>
          <p:nvPr/>
        </p:nvCxnSpPr>
        <p:spPr>
          <a:xfrm flipH="1">
            <a:off x="2795588" y="4149725"/>
            <a:ext cx="1257300" cy="76041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01850" y="3736975"/>
            <a:ext cx="1673225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344863" y="2801938"/>
            <a:ext cx="579437" cy="31432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48773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5900"/>
            <a:ext cx="3487737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46868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050" y="152400"/>
            <a:ext cx="35496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575" y="1489075"/>
            <a:ext cx="3559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75" y="3219450"/>
            <a:ext cx="36576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87325"/>
            <a:ext cx="338613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485900"/>
            <a:ext cx="34575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219450"/>
            <a:ext cx="34575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187325"/>
            <a:ext cx="313213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1506538"/>
            <a:ext cx="31321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3317875"/>
            <a:ext cx="31972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(2010-2011 гг.)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Обобщающий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endParaRPr lang="ru-RU" sz="2200" smtClean="0"/>
          </a:p>
          <a:p>
            <a:pPr eaLnBrk="1" hangingPunct="1">
              <a:buFont typeface="Wingdings" pitchFamily="2" charset="2"/>
              <a:buChar char="Ø"/>
            </a:pPr>
            <a:endParaRPr lang="ru-RU" sz="2200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Обобщение и систематизация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     накопленного опыта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200" smtClean="0"/>
              <a:t>     по проектной деятельности.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Издание методического пособия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по ознакомлению дошкольников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с городом Саранском.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200" smtClean="0"/>
              <a:t>Презентация методического </a:t>
            </a:r>
          </a:p>
          <a:p>
            <a:pPr eaLnBrk="1" hangingPunct="1">
              <a:buFontTx/>
              <a:buNone/>
            </a:pPr>
            <a:r>
              <a:rPr lang="ru-RU" sz="2200" smtClean="0"/>
              <a:t>     пособия.</a:t>
            </a:r>
          </a:p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                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33416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методической работы с кадрами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851150" y="2049463"/>
            <a:ext cx="3195638" cy="2546350"/>
            <a:chOff x="1872" y="1903"/>
            <a:chExt cx="2014" cy="1615"/>
          </a:xfrm>
        </p:grpSpPr>
        <p:sp>
          <p:nvSpPr>
            <p:cNvPr id="46084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5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5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1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6" name="Oval 7"/>
            <p:cNvSpPr>
              <a:spLocks noChangeArrowheads="1"/>
            </p:cNvSpPr>
            <p:nvPr/>
          </p:nvSpPr>
          <p:spPr bwMode="gray">
            <a:xfrm>
              <a:off x="2078" y="1903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17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gray">
            <a:xfrm>
              <a:off x="2254" y="2343"/>
              <a:ext cx="1247" cy="5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dirty="0"/>
                <a:t>Формы работы</a:t>
              </a:r>
            </a:p>
          </p:txBody>
        </p:sp>
      </p:grpSp>
      <p:sp>
        <p:nvSpPr>
          <p:cNvPr id="29699" name="AutoShape 13"/>
          <p:cNvSpPr>
            <a:spLocks noChangeArrowheads="1"/>
          </p:cNvSpPr>
          <p:nvPr/>
        </p:nvSpPr>
        <p:spPr bwMode="gray">
          <a:xfrm>
            <a:off x="823913" y="3846513"/>
            <a:ext cx="1828800" cy="6096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Стажёрская</a:t>
            </a:r>
          </a:p>
          <a:p>
            <a:pPr algn="ctr"/>
            <a:r>
              <a:rPr lang="ru-RU"/>
              <a:t>площадка</a:t>
            </a:r>
          </a:p>
        </p:txBody>
      </p:sp>
      <p:sp>
        <p:nvSpPr>
          <p:cNvPr id="29700" name="AutoShape 14"/>
          <p:cNvSpPr>
            <a:spLocks noChangeArrowheads="1"/>
          </p:cNvSpPr>
          <p:nvPr/>
        </p:nvSpPr>
        <p:spPr bwMode="gray">
          <a:xfrm>
            <a:off x="855663" y="3144838"/>
            <a:ext cx="1828800" cy="6096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Школа молодого</a:t>
            </a:r>
          </a:p>
          <a:p>
            <a:pPr algn="ctr"/>
            <a:r>
              <a:rPr lang="ru-RU"/>
              <a:t>воспитателя</a:t>
            </a:r>
          </a:p>
        </p:txBody>
      </p:sp>
      <p:sp>
        <p:nvSpPr>
          <p:cNvPr id="29701" name="AutoShape 15"/>
          <p:cNvSpPr>
            <a:spLocks noChangeArrowheads="1"/>
          </p:cNvSpPr>
          <p:nvPr/>
        </p:nvSpPr>
        <p:spPr bwMode="gray">
          <a:xfrm>
            <a:off x="838200" y="2438400"/>
            <a:ext cx="1828800" cy="6096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AutoShape 16"/>
          <p:cNvSpPr>
            <a:spLocks noChangeArrowheads="1"/>
          </p:cNvSpPr>
          <p:nvPr/>
        </p:nvSpPr>
        <p:spPr bwMode="gray">
          <a:xfrm>
            <a:off x="6378575" y="3846513"/>
            <a:ext cx="2063750" cy="609600"/>
          </a:xfrm>
          <a:prstGeom prst="can">
            <a:avLst>
              <a:gd name="adj" fmla="val 25000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Творческое</a:t>
            </a:r>
          </a:p>
          <a:p>
            <a:pPr algn="ctr"/>
            <a:r>
              <a:rPr lang="ru-RU"/>
              <a:t>портфолио</a:t>
            </a:r>
          </a:p>
        </p:txBody>
      </p:sp>
      <p:sp>
        <p:nvSpPr>
          <p:cNvPr id="29703" name="AutoShape 17"/>
          <p:cNvSpPr>
            <a:spLocks noChangeArrowheads="1"/>
          </p:cNvSpPr>
          <p:nvPr/>
        </p:nvSpPr>
        <p:spPr bwMode="gray">
          <a:xfrm>
            <a:off x="6353175" y="3132138"/>
            <a:ext cx="2035175" cy="609600"/>
          </a:xfrm>
          <a:prstGeom prst="can">
            <a:avLst>
              <a:gd name="adj" fmla="val 25000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Литературная</a:t>
            </a:r>
          </a:p>
          <a:p>
            <a:pPr algn="ctr"/>
            <a:r>
              <a:rPr lang="ru-RU"/>
              <a:t>газета</a:t>
            </a:r>
          </a:p>
        </p:txBody>
      </p:sp>
      <p:sp>
        <p:nvSpPr>
          <p:cNvPr id="29704" name="AutoShape 18"/>
          <p:cNvSpPr>
            <a:spLocks noChangeArrowheads="1"/>
          </p:cNvSpPr>
          <p:nvPr/>
        </p:nvSpPr>
        <p:spPr bwMode="gray">
          <a:xfrm>
            <a:off x="6324600" y="2438400"/>
            <a:ext cx="2063750" cy="609600"/>
          </a:xfrm>
          <a:prstGeom prst="can">
            <a:avLst>
              <a:gd name="adj" fmla="val 25000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Взаимопосещения</a:t>
            </a:r>
          </a:p>
        </p:txBody>
      </p:sp>
      <p:sp>
        <p:nvSpPr>
          <p:cNvPr id="29705" name="Text Box 21"/>
          <p:cNvSpPr txBox="1">
            <a:spLocks noChangeArrowheads="1"/>
          </p:cNvSpPr>
          <p:nvPr/>
        </p:nvSpPr>
        <p:spPr bwMode="gray">
          <a:xfrm>
            <a:off x="869950" y="2438400"/>
            <a:ext cx="182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/>
              <a:t>Тематический</a:t>
            </a:r>
          </a:p>
          <a:p>
            <a:pPr algn="ctr" eaLnBrk="0" hangingPunct="0"/>
            <a:r>
              <a:rPr lang="ru-RU"/>
              <a:t>клуб</a:t>
            </a:r>
          </a:p>
          <a:p>
            <a:pPr algn="ctr" eaLnBrk="0" hangingPunct="0"/>
            <a:endParaRPr lang="en-US">
              <a:solidFill>
                <a:schemeClr val="bg1"/>
              </a:solidFill>
            </a:endParaRPr>
          </a:p>
        </p:txBody>
      </p:sp>
      <p:sp>
        <p:nvSpPr>
          <p:cNvPr id="29706" name="AutoShape 15"/>
          <p:cNvSpPr>
            <a:spLocks noChangeArrowheads="1"/>
          </p:cNvSpPr>
          <p:nvPr/>
        </p:nvSpPr>
        <p:spPr bwMode="gray">
          <a:xfrm>
            <a:off x="838200" y="1806575"/>
            <a:ext cx="1828800" cy="6096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Педагогический</a:t>
            </a:r>
          </a:p>
          <a:p>
            <a:pPr algn="ctr"/>
            <a:r>
              <a:rPr lang="ru-RU"/>
              <a:t>совет</a:t>
            </a:r>
          </a:p>
        </p:txBody>
      </p:sp>
      <p:sp>
        <p:nvSpPr>
          <p:cNvPr id="29707" name="AutoShape 15"/>
          <p:cNvSpPr>
            <a:spLocks noChangeArrowheads="1"/>
          </p:cNvSpPr>
          <p:nvPr/>
        </p:nvSpPr>
        <p:spPr bwMode="gray">
          <a:xfrm>
            <a:off x="823913" y="4537075"/>
            <a:ext cx="1828800" cy="6096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Мастер-класс</a:t>
            </a:r>
          </a:p>
        </p:txBody>
      </p:sp>
      <p:sp>
        <p:nvSpPr>
          <p:cNvPr id="29708" name="AutoShape 15"/>
          <p:cNvSpPr>
            <a:spLocks noChangeArrowheads="1"/>
          </p:cNvSpPr>
          <p:nvPr/>
        </p:nvSpPr>
        <p:spPr bwMode="gray">
          <a:xfrm>
            <a:off x="823913" y="5229225"/>
            <a:ext cx="1828800" cy="6096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Презентации</a:t>
            </a:r>
          </a:p>
        </p:txBody>
      </p:sp>
      <p:sp>
        <p:nvSpPr>
          <p:cNvPr id="29709" name="AutoShape 15"/>
          <p:cNvSpPr>
            <a:spLocks noChangeArrowheads="1"/>
          </p:cNvSpPr>
          <p:nvPr/>
        </p:nvSpPr>
        <p:spPr bwMode="gray">
          <a:xfrm>
            <a:off x="823913" y="1196975"/>
            <a:ext cx="1828800" cy="609600"/>
          </a:xfrm>
          <a:prstGeom prst="can">
            <a:avLst>
              <a:gd name="adj" fmla="val 25000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Методические</a:t>
            </a:r>
          </a:p>
          <a:p>
            <a:pPr algn="ctr"/>
            <a:r>
              <a:rPr lang="ru-RU"/>
              <a:t>выставки</a:t>
            </a:r>
          </a:p>
        </p:txBody>
      </p:sp>
      <p:sp>
        <p:nvSpPr>
          <p:cNvPr id="29710" name="AutoShape 18"/>
          <p:cNvSpPr>
            <a:spLocks noChangeArrowheads="1"/>
          </p:cNvSpPr>
          <p:nvPr/>
        </p:nvSpPr>
        <p:spPr bwMode="gray">
          <a:xfrm>
            <a:off x="6353175" y="1806575"/>
            <a:ext cx="2035175" cy="609600"/>
          </a:xfrm>
          <a:prstGeom prst="can">
            <a:avLst>
              <a:gd name="adj" fmla="val 25000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Семинар-</a:t>
            </a:r>
          </a:p>
          <a:p>
            <a:pPr algn="ctr"/>
            <a:r>
              <a:rPr lang="ru-RU"/>
              <a:t>практикум</a:t>
            </a:r>
          </a:p>
        </p:txBody>
      </p:sp>
      <p:sp>
        <p:nvSpPr>
          <p:cNvPr id="29711" name="AutoShape 18"/>
          <p:cNvSpPr>
            <a:spLocks noChangeArrowheads="1"/>
          </p:cNvSpPr>
          <p:nvPr/>
        </p:nvSpPr>
        <p:spPr bwMode="gray">
          <a:xfrm>
            <a:off x="6353175" y="1196975"/>
            <a:ext cx="2035175" cy="609600"/>
          </a:xfrm>
          <a:prstGeom prst="can">
            <a:avLst>
              <a:gd name="adj" fmla="val 25000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Консультации</a:t>
            </a:r>
          </a:p>
        </p:txBody>
      </p:sp>
      <p:sp>
        <p:nvSpPr>
          <p:cNvPr id="29712" name="AutoShape 18"/>
          <p:cNvSpPr>
            <a:spLocks noChangeArrowheads="1"/>
          </p:cNvSpPr>
          <p:nvPr/>
        </p:nvSpPr>
        <p:spPr bwMode="gray">
          <a:xfrm>
            <a:off x="6353175" y="4468813"/>
            <a:ext cx="2063750" cy="609600"/>
          </a:xfrm>
          <a:prstGeom prst="can">
            <a:avLst>
              <a:gd name="adj" fmla="val 25000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Календарь</a:t>
            </a:r>
          </a:p>
          <a:p>
            <a:pPr algn="ctr"/>
            <a:r>
              <a:rPr lang="ru-RU"/>
              <a:t>знаменательных дат</a:t>
            </a:r>
          </a:p>
        </p:txBody>
      </p:sp>
      <p:sp>
        <p:nvSpPr>
          <p:cNvPr id="29713" name="AutoShape 18"/>
          <p:cNvSpPr>
            <a:spLocks noChangeArrowheads="1"/>
          </p:cNvSpPr>
          <p:nvPr/>
        </p:nvSpPr>
        <p:spPr bwMode="gray">
          <a:xfrm>
            <a:off x="6324600" y="5146675"/>
            <a:ext cx="2063750" cy="609600"/>
          </a:xfrm>
          <a:prstGeom prst="can">
            <a:avLst>
              <a:gd name="adj" fmla="val 25000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Смотры-конкурсы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Тематический клуб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«Мой любимый город Саранск»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Площади и улицы города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Саранска.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проживающие на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г.Саранска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здоровья в республике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Мордовия.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Мордовское музыкальное искусство как средство воспитания детей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Знакомство с именем защитника Отечества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Ф.Ушаковым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Народные обрядовые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праздники.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Досуг в городе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Саранске.</a:t>
            </a: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Библиотеки города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Саранска.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Мой родной город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Саранск.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Периодичность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проведения заседаний: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 раз в месяц</a:t>
            </a:r>
          </a:p>
          <a:p>
            <a:pPr marL="0" indent="0" eaLnBrk="1" hangingPunct="1">
              <a:buFontTx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клуба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gray">
          <a:xfrm>
            <a:off x="3657600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5934075" y="21510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gray">
          <a:xfrm>
            <a:off x="6149975" y="20081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00" name="Freeform 12"/>
          <p:cNvSpPr>
            <a:spLocks/>
          </p:cNvSpPr>
          <p:nvPr/>
        </p:nvSpPr>
        <p:spPr bwMode="gray">
          <a:xfrm>
            <a:off x="2492375" y="1720850"/>
            <a:ext cx="1466850" cy="1157288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gray">
          <a:xfrm>
            <a:off x="3657600" y="2486025"/>
            <a:ext cx="1863725" cy="3079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chemeClr val="bg1"/>
                </a:solidFill>
              </a:rPr>
              <a:t>Практическая часть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gray">
          <a:xfrm>
            <a:off x="6045200" y="1990725"/>
            <a:ext cx="2076450" cy="3079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FFFFFF"/>
                </a:solidFill>
              </a:rPr>
              <a:t>Заключительная часть</a:t>
            </a:r>
            <a:endParaRPr lang="en-US" sz="1400" dirty="0">
              <a:solidFill>
                <a:srgbClr val="FFFFFF"/>
              </a:solidFill>
            </a:endParaRPr>
          </a:p>
        </p:txBody>
      </p:sp>
      <p:grpSp>
        <p:nvGrpSpPr>
          <p:cNvPr id="31758" name="Group 15"/>
          <p:cNvGrpSpPr>
            <a:grpSpLocks/>
          </p:cNvGrpSpPr>
          <p:nvPr/>
        </p:nvGrpSpPr>
        <p:grpSpPr bwMode="auto">
          <a:xfrm>
            <a:off x="914400" y="2914650"/>
            <a:ext cx="2295525" cy="3324225"/>
            <a:chOff x="576" y="1836"/>
            <a:chExt cx="1446" cy="2094"/>
          </a:xfrm>
        </p:grpSpPr>
        <p:sp>
          <p:nvSpPr>
            <p:cNvPr id="31761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5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763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4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8" name="Text Box 20"/>
            <p:cNvSpPr txBox="1">
              <a:spLocks noChangeArrowheads="1"/>
            </p:cNvSpPr>
            <p:nvPr/>
          </p:nvSpPr>
          <p:spPr bwMode="gray">
            <a:xfrm>
              <a:off x="624" y="1836"/>
              <a:ext cx="1279" cy="19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Теоретическая часть</a:t>
              </a:r>
              <a:endParaRPr lang="en-US" sz="1400" dirty="0"/>
            </a:p>
          </p:txBody>
        </p:sp>
        <p:sp>
          <p:nvSpPr>
            <p:cNvPr id="31766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Выступления.</a:t>
              </a:r>
            </a:p>
            <a:p>
              <a:pPr eaLnBrk="0" hangingPunct="0"/>
              <a:r>
                <a:rPr lang="ru-RU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Беседы.</a:t>
              </a:r>
            </a:p>
            <a:p>
              <a:pPr eaLnBrk="0" hangingPunct="0"/>
              <a:r>
                <a:rPr lang="ru-RU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Дискуссии.</a:t>
              </a:r>
            </a:p>
            <a:p>
              <a:pPr eaLnBrk="0" hangingPunct="0"/>
              <a:r>
                <a:rPr lang="ru-RU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Презентации.</a:t>
              </a:r>
            </a:p>
            <a:p>
              <a:pPr eaLnBrk="0" hangingPunct="0"/>
              <a:endPara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ru-RU" sz="9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(продолжительность 10-15 минут)</a:t>
              </a:r>
              <a:endParaRPr lang="en-US" sz="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759" name="Text Box 22"/>
          <p:cNvSpPr txBox="1">
            <a:spLocks noChangeArrowheads="1"/>
          </p:cNvSpPr>
          <p:nvPr/>
        </p:nvSpPr>
        <p:spPr bwMode="auto">
          <a:xfrm>
            <a:off x="3505200" y="2886075"/>
            <a:ext cx="2133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Занятие.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Мастер-класс.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Развлечение.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Драматизация.</a:t>
            </a:r>
          </a:p>
          <a:p>
            <a:pPr eaLnBrk="0" hangingPunct="0"/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(продолжительность 35-40 минут)</a:t>
            </a:r>
          </a:p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1760" name="Text Box 23"/>
          <p:cNvSpPr txBox="1">
            <a:spLocks noChangeArrowheads="1"/>
          </p:cNvSpPr>
          <p:nvPr/>
        </p:nvSpPr>
        <p:spPr bwMode="auto">
          <a:xfrm>
            <a:off x="6019800" y="2352675"/>
            <a:ext cx="2133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Памятки.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Рекомендации.</a:t>
            </a:r>
          </a:p>
          <a:p>
            <a:pPr eaLnBrk="0" hangingPunct="0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Литература.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32289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2333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55588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913063"/>
            <a:ext cx="338296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886200"/>
            <a:ext cx="3419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588" y="4392613"/>
            <a:ext cx="28448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SDC1270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2303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«Всё, что выходит за пределы рутины и в чём заключается хоть йота нового, обязано своим происхождением творческому процессу».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Выгодский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229600" cy="4319588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Вашему вниманию предлагается </a:t>
            </a:r>
          </a:p>
          <a:p>
            <a:pPr marL="0" indent="0" algn="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опыт методической работы </a:t>
            </a:r>
          </a:p>
          <a:p>
            <a:pPr marL="0" indent="0" algn="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рамках инновационной </a:t>
            </a:r>
          </a:p>
          <a:p>
            <a:pPr marL="0" indent="0" algn="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деятельности по теме: </a:t>
            </a:r>
          </a:p>
          <a:p>
            <a:pPr marL="0" indent="0" algn="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«Краеведческий аспект </a:t>
            </a:r>
          </a:p>
          <a:p>
            <a:pPr marL="0" indent="0" algn="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культурологического </a:t>
            </a:r>
          </a:p>
          <a:p>
            <a:pPr marL="0" indent="0" algn="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воспитания детей </a:t>
            </a:r>
          </a:p>
          <a:p>
            <a:pPr marL="0" indent="0" algn="r" eaLnBrk="1" hangingPunct="1">
              <a:buFontTx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дошкольного возраста»</a:t>
            </a:r>
          </a:p>
        </p:txBody>
      </p:sp>
      <p:pic>
        <p:nvPicPr>
          <p:cNvPr id="15363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900363"/>
            <a:ext cx="39957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Литературная газета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50" y="1052513"/>
            <a:ext cx="3816350" cy="39608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35083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3597275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541712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Календарь «Знаменательные события и памятные даты».</a:t>
            </a:r>
          </a:p>
        </p:txBody>
      </p:sp>
      <p:pic>
        <p:nvPicPr>
          <p:cNvPr id="34818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614488"/>
            <a:ext cx="3455988" cy="4838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0" y="1484313"/>
            <a:ext cx="41052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913" y="1989138"/>
            <a:ext cx="4360862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45085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284538"/>
            <a:ext cx="453707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Творческое портфолио педагогов и воспитанников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1484313"/>
            <a:ext cx="3976687" cy="28844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3284538"/>
            <a:ext cx="39782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27178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31" y="1412776"/>
            <a:ext cx="29543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43075"/>
            <a:ext cx="3027363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396" y="1988840"/>
            <a:ext cx="3024337" cy="4529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выполнения программы по ознакомлению детей дошкольного возраста с родным городом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6" name="Объект 5"/>
          <p:cNvGraphicFramePr>
            <a:graphicFrameLocks noGrp="1"/>
          </p:cNvGraphicFramePr>
          <p:nvPr>
            <p:ph idx="1"/>
          </p:nvPr>
        </p:nvGraphicFramePr>
        <p:xfrm>
          <a:off x="128588" y="1217613"/>
          <a:ext cx="3846512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r:id="rId3" imgW="3846909" imgH="2334970" progId="Excel.Chart.8">
                  <p:embed/>
                </p:oleObj>
              </mc:Choice>
              <mc:Fallback>
                <p:oleObj r:id="rId3" imgW="3846909" imgH="2334970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217613"/>
                        <a:ext cx="3846512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/>
          </p:cNvGraphicFramePr>
          <p:nvPr/>
        </p:nvGraphicFramePr>
        <p:xfrm>
          <a:off x="4521200" y="1146175"/>
          <a:ext cx="391795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r:id="rId5" imgW="3913971" imgH="2261812" progId="Excel.Chart.8">
                  <p:embed/>
                </p:oleObj>
              </mc:Choice>
              <mc:Fallback>
                <p:oleObj r:id="rId5" imgW="3913971" imgH="2261812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146175"/>
                        <a:ext cx="3917950" cy="226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/>
          </p:cNvGraphicFramePr>
          <p:nvPr/>
        </p:nvGraphicFramePr>
        <p:xfrm>
          <a:off x="2289175" y="3665538"/>
          <a:ext cx="4062413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r:id="rId7" imgW="4066384" imgH="2121592" progId="Excel.Chart.8">
                  <p:embed/>
                </p:oleObj>
              </mc:Choice>
              <mc:Fallback>
                <p:oleObj r:id="rId7" imgW="4066384" imgH="2121592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3665538"/>
                        <a:ext cx="4062413" cy="211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2010-2011уч. год                                        2011-2012 уч.год</a:t>
            </a:r>
            <a:b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количество детей: 178                               количество детей:189</a:t>
            </a:r>
          </a:p>
        </p:txBody>
      </p:sp>
      <p:graphicFrame>
        <p:nvGraphicFramePr>
          <p:cNvPr id="37890" name="Объект 3"/>
          <p:cNvGraphicFramePr>
            <a:graphicFrameLocks noGrp="1"/>
          </p:cNvGraphicFramePr>
          <p:nvPr>
            <p:ph idx="1"/>
          </p:nvPr>
        </p:nvGraphicFramePr>
        <p:xfrm>
          <a:off x="128588" y="857250"/>
          <a:ext cx="456565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r:id="rId3" imgW="4566300" imgH="5858764" progId="Excel.Chart.8">
                  <p:embed/>
                </p:oleObj>
              </mc:Choice>
              <mc:Fallback>
                <p:oleObj r:id="rId3" imgW="4566300" imgH="585876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857250"/>
                        <a:ext cx="4565650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/>
          </p:cNvGraphicFramePr>
          <p:nvPr/>
        </p:nvGraphicFramePr>
        <p:xfrm>
          <a:off x="4737100" y="930275"/>
          <a:ext cx="456565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r:id="rId5" imgW="4566300" imgH="5858764" progId="Excel.Chart.8">
                  <p:embed/>
                </p:oleObj>
              </mc:Choice>
              <mc:Fallback>
                <p:oleObj r:id="rId5" imgW="4566300" imgH="5858764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930275"/>
                        <a:ext cx="4565650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воспитанников в городских и республиканских конкурсах.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0403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276350"/>
            <a:ext cx="4897437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338" y="2568575"/>
            <a:ext cx="268763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42068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346325"/>
            <a:ext cx="33274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«Оценка деятельности ДОУ»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анкетировании участвовало 198 человек.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8" name="Объект 9"/>
          <p:cNvGraphicFramePr>
            <a:graphicFrameLocks noGrp="1"/>
          </p:cNvGraphicFramePr>
          <p:nvPr>
            <p:ph idx="1"/>
          </p:nvPr>
        </p:nvGraphicFramePr>
        <p:xfrm>
          <a:off x="273050" y="1217613"/>
          <a:ext cx="8813800" cy="491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r:id="rId3" imgW="8815580" imgH="4913802" progId="Excel.Chart.8">
                  <p:embed/>
                </p:oleObj>
              </mc:Choice>
              <mc:Fallback>
                <p:oleObj r:id="rId3" imgW="8815580" imgH="4913802" progId="Excel.Chart.8">
                  <p:embed/>
                  <p:pic>
                    <p:nvPicPr>
                      <p:cNvPr id="0" name="Объект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217613"/>
                        <a:ext cx="8813800" cy="491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Результаты прохождения курсов повышения квалификации педагогов, аттестация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0962" name="Объект 6"/>
          <p:cNvGraphicFramePr>
            <a:graphicFrameLocks noGrp="1"/>
          </p:cNvGraphicFramePr>
          <p:nvPr>
            <p:ph idx="1"/>
          </p:nvPr>
        </p:nvGraphicFramePr>
        <p:xfrm>
          <a:off x="6249988" y="1506538"/>
          <a:ext cx="2693987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r:id="rId3" imgW="2694666" imgH="2048434" progId="Excel.Chart.8">
                  <p:embed/>
                </p:oleObj>
              </mc:Choice>
              <mc:Fallback>
                <p:oleObj r:id="rId3" imgW="2694666" imgH="2048434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1506538"/>
                        <a:ext cx="2693987" cy="204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/>
          </p:cNvGraphicFramePr>
          <p:nvPr/>
        </p:nvGraphicFramePr>
        <p:xfrm>
          <a:off x="128588" y="1433513"/>
          <a:ext cx="3125787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r:id="rId5" imgW="3127519" imgH="2334970" progId="Excel.Chart.8">
                  <p:embed/>
                </p:oleObj>
              </mc:Choice>
              <mc:Fallback>
                <p:oleObj r:id="rId5" imgW="3127519" imgH="2334970" progId="Excel.Chart.8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433513"/>
                        <a:ext cx="3125787" cy="233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/>
          </p:cNvGraphicFramePr>
          <p:nvPr/>
        </p:nvGraphicFramePr>
        <p:xfrm>
          <a:off x="3529013" y="1433513"/>
          <a:ext cx="2678112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r:id="rId7" imgW="2676376" imgH="2408129" progId="Excel.Chart.8">
                  <p:embed/>
                </p:oleObj>
              </mc:Choice>
              <mc:Fallback>
                <p:oleObj r:id="rId7" imgW="2676376" imgH="2408129" progId="Excel.Char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1433513"/>
                        <a:ext cx="2678112" cy="240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813425" y="3284538"/>
            <a:ext cx="3321050" cy="36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Закончили курсы повышения квалификации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13425" y="3708400"/>
            <a:ext cx="3314700" cy="3397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Учатся в ВУЗах</a:t>
            </a:r>
          </a:p>
        </p:txBody>
      </p: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3878263"/>
            <a:ext cx="5430837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Распространение педагогического опыта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mtClean="0"/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30288"/>
            <a:ext cx="48244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38" y="1692275"/>
            <a:ext cx="53403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341563"/>
            <a:ext cx="51482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321786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177800"/>
            <a:ext cx="53768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59150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7245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925" y="2063750"/>
            <a:ext cx="57245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методической службы ДОУ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304800" y="1076325"/>
            <a:ext cx="8588375" cy="5372100"/>
            <a:chOff x="508" y="930"/>
            <a:chExt cx="4620" cy="2382"/>
          </a:xfrm>
        </p:grpSpPr>
        <p:sp>
          <p:nvSpPr>
            <p:cNvPr id="16393" name="AutoShape 4"/>
            <p:cNvSpPr>
              <a:spLocks noChangeArrowheads="1"/>
            </p:cNvSpPr>
            <p:nvPr/>
          </p:nvSpPr>
          <p:spPr bwMode="gray">
            <a:xfrm>
              <a:off x="2242" y="2877"/>
              <a:ext cx="1056" cy="384"/>
            </a:xfrm>
            <a:prstGeom prst="can">
              <a:avLst>
                <a:gd name="adj" fmla="val 25000"/>
              </a:avLst>
            </a:prstGeom>
            <a:solidFill>
              <a:srgbClr val="C2C6E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Ресурс</a:t>
              </a:r>
            </a:p>
          </p:txBody>
        </p:sp>
        <p:sp>
          <p:nvSpPr>
            <p:cNvPr id="16394" name="AutoShape 5"/>
            <p:cNvSpPr>
              <a:spLocks noChangeArrowheads="1"/>
            </p:cNvSpPr>
            <p:nvPr/>
          </p:nvSpPr>
          <p:spPr bwMode="gray">
            <a:xfrm>
              <a:off x="2242" y="2512"/>
              <a:ext cx="1056" cy="384"/>
            </a:xfrm>
            <a:prstGeom prst="can">
              <a:avLst>
                <a:gd name="adj" fmla="val 25000"/>
              </a:avLst>
            </a:prstGeom>
            <a:solidFill>
              <a:srgbClr val="C2C6E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/>
                <a:t>Формы, технологии,</a:t>
              </a:r>
            </a:p>
            <a:p>
              <a:pPr algn="ctr"/>
              <a:r>
                <a:rPr lang="ru-RU" sz="1400"/>
                <a:t>методы</a:t>
              </a:r>
            </a:p>
          </p:txBody>
        </p:sp>
        <p:sp>
          <p:nvSpPr>
            <p:cNvPr id="16395" name="AutoShape 6"/>
            <p:cNvSpPr>
              <a:spLocks noChangeArrowheads="1"/>
            </p:cNvSpPr>
            <p:nvPr/>
          </p:nvSpPr>
          <p:spPr bwMode="gray">
            <a:xfrm>
              <a:off x="2220" y="2194"/>
              <a:ext cx="1056" cy="384"/>
            </a:xfrm>
            <a:prstGeom prst="can">
              <a:avLst>
                <a:gd name="adj" fmla="val 25000"/>
              </a:avLst>
            </a:prstGeom>
            <a:solidFill>
              <a:srgbClr val="C2C6E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Направления</a:t>
              </a:r>
            </a:p>
          </p:txBody>
        </p:sp>
        <p:sp>
          <p:nvSpPr>
            <p:cNvPr id="72714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7"/>
            </a:xfrm>
            <a:prstGeom prst="leftArrow">
              <a:avLst>
                <a:gd name="adj1" fmla="val 65583"/>
                <a:gd name="adj2" fmla="val 6518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7" name="AutoShape 11"/>
            <p:cNvSpPr>
              <a:spLocks noChangeArrowheads="1"/>
            </p:cNvSpPr>
            <p:nvPr/>
          </p:nvSpPr>
          <p:spPr bwMode="auto">
            <a:xfrm>
              <a:off x="508" y="1344"/>
              <a:ext cx="1268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546" y="1488"/>
              <a:ext cx="1184" cy="16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marL="285750" indent="-285750" eaLnBrk="0" hangingPunct="0"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Содержание </a:t>
              </a:r>
              <a:r>
                <a:rPr lang="ru-RU" sz="1600" dirty="0" err="1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воспитательно</a:t>
              </a:r>
              <a:r>
                <a:rPr lang="ru-RU" sz="1600" dirty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-образовательного процесса.</a:t>
              </a:r>
            </a:p>
            <a:p>
              <a:pPr marL="285750" indent="-285750" eaLnBrk="0" hangingPunct="0"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Инновационная деятельность.</a:t>
              </a:r>
            </a:p>
            <a:p>
              <a:pPr marL="285750" indent="-285750" eaLnBrk="0" hangingPunct="0"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Методическая поддержка начинающих педагогов.</a:t>
              </a:r>
            </a:p>
            <a:p>
              <a:pPr marL="285750" indent="-285750" eaLnBrk="0" hangingPunct="0"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rgbClr val="001D3A"/>
                  </a:solidFill>
                  <a:latin typeface="Times New Roman" pitchFamily="18" charset="0"/>
                  <a:cs typeface="Times New Roman" pitchFamily="18" charset="0"/>
                </a:rPr>
                <a:t>Распространение педагогического опыта.</a:t>
              </a:r>
            </a:p>
            <a:p>
              <a:pPr marL="285750" indent="-285750" eaLnBrk="0" hangingPunct="0">
                <a:buFont typeface="Wingdings" pitchFamily="2" charset="2"/>
                <a:buChar char="Ø"/>
                <a:defRPr/>
              </a:pPr>
              <a:endParaRPr lang="en-US" sz="1600" dirty="0">
                <a:solidFill>
                  <a:srgbClr val="001D3A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en-US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16399" name="AutoShape 13"/>
            <p:cNvSpPr>
              <a:spLocks noChangeArrowheads="1"/>
            </p:cNvSpPr>
            <p:nvPr/>
          </p:nvSpPr>
          <p:spPr bwMode="auto">
            <a:xfrm>
              <a:off x="3733" y="1344"/>
              <a:ext cx="1395" cy="123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Кадровый потенциал.</a:t>
              </a:r>
            </a:p>
            <a:p>
              <a:pPr eaLnBrk="0" hangingPunct="0"/>
              <a:endParaRPr lang="ru-RU" sz="16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Материально-техническое</a:t>
              </a:r>
            </a:p>
            <a:p>
              <a:pPr eaLnBrk="0" hangingPunct="0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оснащение.</a:t>
              </a:r>
            </a:p>
            <a:p>
              <a:pPr eaLnBrk="0" hangingPunct="0"/>
              <a:endParaRPr lang="ru-RU" sz="16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Мотивационное </a:t>
              </a:r>
            </a:p>
            <a:p>
              <a:pPr eaLnBrk="0" hangingPunct="0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обеспечение.</a:t>
              </a:r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3936" y="1477"/>
              <a:ext cx="105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b="1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/>
              <a:endParaRPr lang="en-US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72719" name="AutoShape 15"/>
            <p:cNvSpPr>
              <a:spLocks noChangeArrowheads="1"/>
            </p:cNvSpPr>
            <p:nvPr/>
          </p:nvSpPr>
          <p:spPr bwMode="gray">
            <a:xfrm>
              <a:off x="3298" y="1680"/>
              <a:ext cx="334" cy="1297"/>
            </a:xfrm>
            <a:prstGeom prst="rightArrow">
              <a:avLst>
                <a:gd name="adj1" fmla="val 67750"/>
                <a:gd name="adj2" fmla="val 6616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02" name="AutoShape 16"/>
            <p:cNvSpPr>
              <a:spLocks noChangeArrowheads="1"/>
            </p:cNvSpPr>
            <p:nvPr/>
          </p:nvSpPr>
          <p:spPr bwMode="gray">
            <a:xfrm>
              <a:off x="1476" y="930"/>
              <a:ext cx="2867" cy="314"/>
            </a:xfrm>
            <a:prstGeom prst="can">
              <a:avLst>
                <a:gd name="adj" fmla="val 27866"/>
              </a:avLst>
            </a:pr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Качество образования как стратегия </a:t>
              </a:r>
            </a:p>
            <a:p>
              <a:pPr algn="ctr"/>
              <a:r>
                <a:rPr lang="ru-RU"/>
                <a:t>повышения профессионализма педагогов</a:t>
              </a:r>
            </a:p>
          </p:txBody>
        </p:sp>
      </p:grpSp>
      <p:sp>
        <p:nvSpPr>
          <p:cNvPr id="16387" name="AutoShape 5"/>
          <p:cNvSpPr>
            <a:spLocks noChangeArrowheads="1"/>
          </p:cNvSpPr>
          <p:nvPr/>
        </p:nvSpPr>
        <p:spPr bwMode="gray">
          <a:xfrm>
            <a:off x="3516313" y="3279775"/>
            <a:ext cx="1962150" cy="798513"/>
          </a:xfrm>
          <a:prstGeom prst="can">
            <a:avLst>
              <a:gd name="adj" fmla="val 25000"/>
            </a:avLst>
          </a:prstGeom>
          <a:solidFill>
            <a:srgbClr val="C2C6E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/>
              <a:t>Субъекты </a:t>
            </a:r>
          </a:p>
          <a:p>
            <a:pPr algn="ctr"/>
            <a:r>
              <a:rPr lang="ru-RU" sz="1400" dirty="0"/>
              <a:t>методической службы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gray">
          <a:xfrm>
            <a:off x="3538538" y="2562225"/>
            <a:ext cx="1962150" cy="866775"/>
          </a:xfrm>
          <a:prstGeom prst="can">
            <a:avLst>
              <a:gd name="adj" fmla="val 25000"/>
            </a:avLst>
          </a:prstGeom>
          <a:solidFill>
            <a:srgbClr val="C2C6E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Цель, задачи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gray">
          <a:xfrm>
            <a:off x="3516313" y="1879600"/>
            <a:ext cx="1962150" cy="866775"/>
          </a:xfrm>
          <a:prstGeom prst="can">
            <a:avLst>
              <a:gd name="adj" fmla="val 25000"/>
            </a:avLst>
          </a:prstGeom>
          <a:solidFill>
            <a:srgbClr val="C2C6E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Функции</a:t>
            </a:r>
          </a:p>
        </p:txBody>
      </p:sp>
      <p:sp>
        <p:nvSpPr>
          <p:cNvPr id="16390" name="AutoShape 4"/>
          <p:cNvSpPr>
            <a:spLocks noChangeArrowheads="1"/>
          </p:cNvSpPr>
          <p:nvPr/>
        </p:nvSpPr>
        <p:spPr bwMode="gray">
          <a:xfrm>
            <a:off x="3548063" y="6092825"/>
            <a:ext cx="1962150" cy="712788"/>
          </a:xfrm>
          <a:prstGeom prst="can">
            <a:avLst>
              <a:gd name="adj" fmla="val 25000"/>
            </a:avLst>
          </a:prstGeom>
          <a:solidFill>
            <a:srgbClr val="C2C6E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Результат</a:t>
            </a:r>
          </a:p>
        </p:txBody>
      </p:sp>
      <p:sp>
        <p:nvSpPr>
          <p:cNvPr id="16391" name="AutoShape 13"/>
          <p:cNvSpPr>
            <a:spLocks noChangeArrowheads="1"/>
          </p:cNvSpPr>
          <p:nvPr/>
        </p:nvSpPr>
        <p:spPr bwMode="auto">
          <a:xfrm>
            <a:off x="6299200" y="4941888"/>
            <a:ext cx="2609850" cy="15065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Воспитанники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cxnSp>
        <p:nvCxnSpPr>
          <p:cNvPr id="42" name="Прямая со стрелкой 41"/>
          <p:cNvCxnSpPr>
            <a:stCxn id="16389" idx="0"/>
          </p:cNvCxnSpPr>
          <p:nvPr/>
        </p:nvCxnSpPr>
        <p:spPr>
          <a:xfrm flipH="1" flipV="1">
            <a:off x="4497388" y="1760538"/>
            <a:ext cx="0" cy="336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51847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92150"/>
            <a:ext cx="43211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44069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620713"/>
            <a:ext cx="451485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025" y="981075"/>
            <a:ext cx="40687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На просторах интернета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 Адрес сайта детского сада: </a:t>
            </a:r>
            <a:r>
              <a:rPr lang="en-US" sz="2800" smtClean="0"/>
              <a:t>sad20.edurm.ru</a:t>
            </a:r>
            <a:endParaRPr lang="ru-RU" sz="2800" smtClean="0"/>
          </a:p>
        </p:txBody>
      </p:sp>
      <p:pic>
        <p:nvPicPr>
          <p:cNvPr id="46083" name="Picture 6" descr="SL38064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4459287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 descr="SL38064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205038"/>
            <a:ext cx="63357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171450"/>
            <a:ext cx="51847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88" y="201613"/>
            <a:ext cx="4165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46088"/>
            <a:ext cx="3876675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549275"/>
            <a:ext cx="424815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765175"/>
            <a:ext cx="40322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123950"/>
            <a:ext cx="4156075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385888"/>
            <a:ext cx="397668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69532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75612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«Создание инновационной модели ДОУ по укреплению здоровья ребёнка».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564904"/>
            <a:ext cx="3744416" cy="27363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56" y="1718716"/>
            <a:ext cx="3443580" cy="4725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281" y="1782704"/>
            <a:ext cx="3477181" cy="4725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844824"/>
            <a:ext cx="3543858" cy="4725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782704"/>
            <a:ext cx="3356636" cy="478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187624" y="2997200"/>
            <a:ext cx="662473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 </a:t>
            </a: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sp>
        <p:nvSpPr>
          <p:cNvPr id="50178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создания методической службы: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Создание условий роста профессионального мастерства педагогов; 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Повышение мотивации на самосовершенствование в процессе творческо-поисковой деятельности, стимулируемой новой моделью методической службы;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Обеспечение качества образовательных услуг.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7064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Субъекты методической службы: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68056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4768057" y="4495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488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10756" y="4461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46700" y="3459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-10800000">
            <a:off x="2936875" y="3452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0" name="Oval 9"/>
          <p:cNvSpPr>
            <a:spLocks noChangeArrowheads="1"/>
          </p:cNvSpPr>
          <p:nvPr/>
        </p:nvSpPr>
        <p:spPr bwMode="gray">
          <a:xfrm>
            <a:off x="2682875" y="16906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3419475" y="1749425"/>
            <a:ext cx="360363" cy="360363"/>
            <a:chOff x="1973" y="1706"/>
            <a:chExt cx="227" cy="227"/>
          </a:xfrm>
        </p:grpSpPr>
        <p:sp>
          <p:nvSpPr>
            <p:cNvPr id="512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42" name="Group 13"/>
          <p:cNvGrpSpPr>
            <a:grpSpLocks/>
          </p:cNvGrpSpPr>
          <p:nvPr/>
        </p:nvGrpSpPr>
        <p:grpSpPr bwMode="auto">
          <a:xfrm>
            <a:off x="2474913" y="3405188"/>
            <a:ext cx="360362" cy="360362"/>
            <a:chOff x="1565" y="2659"/>
            <a:chExt cx="227" cy="227"/>
          </a:xfrm>
        </p:grpSpPr>
        <p:sp>
          <p:nvSpPr>
            <p:cNvPr id="512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43" name="Group 16"/>
          <p:cNvGrpSpPr>
            <a:grpSpLocks/>
          </p:cNvGrpSpPr>
          <p:nvPr/>
        </p:nvGrpSpPr>
        <p:grpSpPr bwMode="auto">
          <a:xfrm>
            <a:off x="3338513" y="4948238"/>
            <a:ext cx="360362" cy="360362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44" name="Group 19"/>
          <p:cNvGrpSpPr>
            <a:grpSpLocks/>
          </p:cNvGrpSpPr>
          <p:nvPr/>
        </p:nvGrpSpPr>
        <p:grpSpPr bwMode="auto">
          <a:xfrm>
            <a:off x="5268913" y="1728788"/>
            <a:ext cx="360362" cy="360362"/>
            <a:chOff x="3470" y="1706"/>
            <a:chExt cx="227" cy="227"/>
          </a:xfrm>
        </p:grpSpPr>
        <p:sp>
          <p:nvSpPr>
            <p:cNvPr id="512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45" name="Group 22"/>
          <p:cNvGrpSpPr>
            <a:grpSpLocks/>
          </p:cNvGrpSpPr>
          <p:nvPr/>
        </p:nvGrpSpPr>
        <p:grpSpPr bwMode="auto">
          <a:xfrm>
            <a:off x="6218238" y="3405188"/>
            <a:ext cx="360362" cy="360362"/>
            <a:chOff x="3923" y="2659"/>
            <a:chExt cx="227" cy="227"/>
          </a:xfrm>
        </p:grpSpPr>
        <p:sp>
          <p:nvSpPr>
            <p:cNvPr id="512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46" name="Group 25"/>
          <p:cNvGrpSpPr>
            <a:grpSpLocks/>
          </p:cNvGrpSpPr>
          <p:nvPr/>
        </p:nvGrpSpPr>
        <p:grpSpPr bwMode="auto">
          <a:xfrm>
            <a:off x="5324475" y="5005388"/>
            <a:ext cx="360363" cy="360362"/>
            <a:chOff x="3515" y="3521"/>
            <a:chExt cx="227" cy="227"/>
          </a:xfrm>
        </p:grpSpPr>
        <p:sp>
          <p:nvSpPr>
            <p:cNvPr id="512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14738" y="2643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08388" y="26273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41738" y="2770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24275" y="2743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18451" name="Group 44"/>
          <p:cNvGrpSpPr>
            <a:grpSpLocks/>
          </p:cNvGrpSpPr>
          <p:nvPr/>
        </p:nvGrpSpPr>
        <p:grpSpPr bwMode="auto">
          <a:xfrm>
            <a:off x="3825875" y="2854325"/>
            <a:ext cx="1522413" cy="1522413"/>
            <a:chOff x="2410" y="1798"/>
            <a:chExt cx="959" cy="959"/>
          </a:xfrm>
        </p:grpSpPr>
        <p:sp>
          <p:nvSpPr>
            <p:cNvPr id="18459" name="Oval 32"/>
            <p:cNvSpPr>
              <a:spLocks noChangeArrowheads="1"/>
            </p:cNvSpPr>
            <p:nvPr/>
          </p:nvSpPr>
          <p:spPr bwMode="gray">
            <a:xfrm>
              <a:off x="2410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460" name="Oval 33"/>
            <p:cNvSpPr>
              <a:spLocks noChangeArrowheads="1"/>
            </p:cNvSpPr>
            <p:nvPr/>
          </p:nvSpPr>
          <p:spPr bwMode="gray">
            <a:xfrm>
              <a:off x="2424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1" name="Oval 34"/>
            <p:cNvSpPr>
              <a:spLocks noChangeArrowheads="1"/>
            </p:cNvSpPr>
            <p:nvPr/>
          </p:nvSpPr>
          <p:spPr bwMode="gray">
            <a:xfrm>
              <a:off x="2435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2" name="Oval 35"/>
            <p:cNvSpPr>
              <a:spLocks noChangeArrowheads="1"/>
            </p:cNvSpPr>
            <p:nvPr/>
          </p:nvSpPr>
          <p:spPr bwMode="gray">
            <a:xfrm>
              <a:off x="2445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463" name="Oval 36"/>
            <p:cNvSpPr>
              <a:spLocks noChangeArrowheads="1"/>
            </p:cNvSpPr>
            <p:nvPr/>
          </p:nvSpPr>
          <p:spPr bwMode="gray">
            <a:xfrm>
              <a:off x="2496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8452" name="Text Box 37"/>
          <p:cNvSpPr txBox="1">
            <a:spLocks noChangeArrowheads="1"/>
          </p:cNvSpPr>
          <p:nvPr/>
        </p:nvSpPr>
        <p:spPr bwMode="auto">
          <a:xfrm>
            <a:off x="3778250" y="3343275"/>
            <a:ext cx="161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Методический</a:t>
            </a:r>
          </a:p>
          <a:p>
            <a:pPr algn="ctr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кабинет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3" name="Text Box 38"/>
          <p:cNvSpPr txBox="1">
            <a:spLocks noChangeArrowheads="1"/>
          </p:cNvSpPr>
          <p:nvPr/>
        </p:nvSpPr>
        <p:spPr bwMode="auto">
          <a:xfrm>
            <a:off x="6578600" y="1676400"/>
            <a:ext cx="2241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Творческая группа.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Функции: изучение, разработка, обобщение материалов и т.д.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4" name="Text Box 39"/>
          <p:cNvSpPr txBox="1">
            <a:spLocks noChangeArrowheads="1"/>
          </p:cNvSpPr>
          <p:nvPr/>
        </p:nvSpPr>
        <p:spPr bwMode="auto">
          <a:xfrm>
            <a:off x="317500" y="1676400"/>
            <a:ext cx="2935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Педагогический совет.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Функции: планирование, 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экспертиза, принятие решений.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Text Box 40"/>
          <p:cNvSpPr txBox="1">
            <a:spLocks noChangeArrowheads="1"/>
          </p:cNvSpPr>
          <p:nvPr/>
        </p:nvSpPr>
        <p:spPr bwMode="auto">
          <a:xfrm>
            <a:off x="6457950" y="3068638"/>
            <a:ext cx="2578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Временные исследовательские, </a:t>
            </a:r>
          </a:p>
          <a:p>
            <a:pPr algn="ctr"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проектные микрогруппы.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Функции: изучение, разработка, реализация на практике.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6" name="Text Box 41"/>
          <p:cNvSpPr txBox="1">
            <a:spLocks noChangeArrowheads="1"/>
          </p:cNvSpPr>
          <p:nvPr/>
        </p:nvSpPr>
        <p:spPr bwMode="auto">
          <a:xfrm>
            <a:off x="5837238" y="4867275"/>
            <a:ext cx="2935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Творческие лаборатории.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Функции: организация, анализ,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 коррекция, стимулирование.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7" name="Text Box 42"/>
          <p:cNvSpPr txBox="1">
            <a:spLocks noChangeArrowheads="1"/>
          </p:cNvSpPr>
          <p:nvPr/>
        </p:nvSpPr>
        <p:spPr bwMode="auto">
          <a:xfrm>
            <a:off x="317500" y="2854325"/>
            <a:ext cx="21732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Методический совет.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Функции: диагностическая,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информационная, научно-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исследовательская,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организационная, 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образовательная.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8" name="Text Box 43"/>
          <p:cNvSpPr txBox="1">
            <a:spLocks noChangeArrowheads="1"/>
          </p:cNvSpPr>
          <p:nvPr/>
        </p:nvSpPr>
        <p:spPr bwMode="auto">
          <a:xfrm>
            <a:off x="638175" y="4967288"/>
            <a:ext cx="2486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Старший воспитатель.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Функции: планирование, 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педагогическая 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деятельность, первичная</a:t>
            </a:r>
          </a:p>
          <a:p>
            <a:pPr algn="ctr"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экспертиза и т.д.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кабинет – это: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Line 3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gray">
          <a:xfrm flipH="1" flipV="1">
            <a:off x="906463" y="2276475"/>
            <a:ext cx="503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gray">
          <a:xfrm>
            <a:off x="1025525" y="2286000"/>
            <a:ext cx="4271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Нормативные документы, педагогическая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и методическая литература, передовой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педагогический опыт и т.д.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gray">
          <a:xfrm>
            <a:off x="1025525" y="3148013"/>
            <a:ext cx="3624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Обеспечение творческой работой,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Самообразование, совершенство-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вание педагогического мастерства.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gray">
          <a:xfrm>
            <a:off x="1025525" y="3894138"/>
            <a:ext cx="28257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Анализ и обобщение опыта методической работы, накопленного в образователь-</a:t>
            </a: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ном учреждении.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gray">
          <a:xfrm>
            <a:off x="1025525" y="4781550"/>
            <a:ext cx="1820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Методическое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сопровождение</a:t>
            </a:r>
          </a:p>
          <a:p>
            <a:pPr eaLnBrk="0" hangingPunct="0"/>
            <a:r>
              <a:rPr lang="ru-RU" sz="1600">
                <a:latin typeface="Times New Roman" pitchFamily="18" charset="0"/>
                <a:cs typeface="Times New Roman" pitchFamily="18" charset="0"/>
              </a:rPr>
              <a:t>педагогов.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71" name="Group 16"/>
          <p:cNvGrpSpPr>
            <a:grpSpLocks/>
          </p:cNvGrpSpPr>
          <p:nvPr/>
        </p:nvGrpSpPr>
        <p:grpSpPr bwMode="auto">
          <a:xfrm>
            <a:off x="2592388" y="2286000"/>
            <a:ext cx="5824537" cy="3343275"/>
            <a:chOff x="1515" y="1446"/>
            <a:chExt cx="3669" cy="2106"/>
          </a:xfrm>
        </p:grpSpPr>
        <p:sp>
          <p:nvSpPr>
            <p:cNvPr id="76817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3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2423 w 1786"/>
                <a:gd name="T1" fmla="*/ 491 h 284"/>
                <a:gd name="T2" fmla="*/ 0 w 1786"/>
                <a:gd name="T3" fmla="*/ 491 h 284"/>
                <a:gd name="T4" fmla="*/ 731 w 1786"/>
                <a:gd name="T5" fmla="*/ 0 h 284"/>
                <a:gd name="T6" fmla="*/ 2928 w 1786"/>
                <a:gd name="T7" fmla="*/ 0 h 284"/>
                <a:gd name="T8" fmla="*/ 2423 w 1786"/>
                <a:gd name="T9" fmla="*/ 491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          Центр сбора педагогической</a:t>
              </a:r>
            </a:p>
            <a:p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                   информации</a:t>
              </a:r>
            </a:p>
          </p:txBody>
        </p:sp>
        <p:sp>
          <p:nvSpPr>
            <p:cNvPr id="19474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>
                <a:gd name="T0" fmla="*/ 504 w 308"/>
                <a:gd name="T1" fmla="*/ 207 h 442"/>
                <a:gd name="T2" fmla="*/ 0 w 308"/>
                <a:gd name="T3" fmla="*/ 763 h 442"/>
                <a:gd name="T4" fmla="*/ 0 w 308"/>
                <a:gd name="T5" fmla="*/ 493 h 442"/>
                <a:gd name="T6" fmla="*/ 504 w 308"/>
                <a:gd name="T7" fmla="*/ 0 h 442"/>
                <a:gd name="T8" fmla="*/ 504 w 308"/>
                <a:gd name="T9" fmla="*/ 207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2644 w 1920"/>
                <a:gd name="T1" fmla="*/ 487 h 284"/>
                <a:gd name="T2" fmla="*/ 0 w 1920"/>
                <a:gd name="T3" fmla="*/ 487 h 284"/>
                <a:gd name="T4" fmla="*/ 731 w 1920"/>
                <a:gd name="T5" fmla="*/ 0 h 284"/>
                <a:gd name="T6" fmla="*/ 3148 w 1920"/>
                <a:gd name="T7" fmla="*/ 0 h 284"/>
                <a:gd name="T8" fmla="*/ 2644 w 1920"/>
                <a:gd name="T9" fmla="*/ 48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          Центр повышения квалификации            педагогов</a:t>
              </a:r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7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>
                <a:gd name="T0" fmla="*/ 508 w 308"/>
                <a:gd name="T1" fmla="*/ 210 h 444"/>
                <a:gd name="T2" fmla="*/ 0 w 308"/>
                <a:gd name="T3" fmla="*/ 768 h 444"/>
                <a:gd name="T4" fmla="*/ 0 w 308"/>
                <a:gd name="T5" fmla="*/ 495 h 444"/>
                <a:gd name="T6" fmla="*/ 508 w 308"/>
                <a:gd name="T7" fmla="*/ 0 h 444"/>
                <a:gd name="T8" fmla="*/ 508 w 308"/>
                <a:gd name="T9" fmla="*/ 210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3071 w 2180"/>
                <a:gd name="T1" fmla="*/ 487 h 284"/>
                <a:gd name="T2" fmla="*/ 0 w 2180"/>
                <a:gd name="T3" fmla="*/ 487 h 284"/>
                <a:gd name="T4" fmla="*/ 731 w 2180"/>
                <a:gd name="T5" fmla="*/ 0 h 284"/>
                <a:gd name="T6" fmla="*/ 3576 w 2180"/>
                <a:gd name="T7" fmla="*/ 0 h 284"/>
                <a:gd name="T8" fmla="*/ 3071 w 2180"/>
                <a:gd name="T9" fmla="*/ 487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004D00"/>
                </a:gs>
                <a:gs pos="50000">
                  <a:srgbClr val="007300"/>
                </a:gs>
                <a:gs pos="100000">
                  <a:srgbClr val="008A00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latin typeface="Times New Roman" pitchFamily="18" charset="0"/>
                  <a:cs typeface="Times New Roman" pitchFamily="18" charset="0"/>
                </a:rPr>
                <a:t>Научно-методический центр</a:t>
              </a:r>
            </a:p>
          </p:txBody>
        </p:sp>
        <p:sp>
          <p:nvSpPr>
            <p:cNvPr id="76825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80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xtLst/>
          </p:spPr>
          <p:txBody>
            <a:bodyPr/>
            <a:lstStyle/>
            <a:p>
              <a:pPr algn="ctr">
                <a:defRPr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Центр анализа и обобщения</a:t>
              </a:r>
            </a:p>
          </p:txBody>
        </p:sp>
        <p:sp>
          <p:nvSpPr>
            <p:cNvPr id="76828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483" name="Rectangle 29"/>
            <p:cNvSpPr>
              <a:spLocks noChangeArrowheads="1"/>
            </p:cNvSpPr>
            <p:nvPr/>
          </p:nvSpPr>
          <p:spPr bwMode="gray">
            <a:xfrm>
              <a:off x="1525" y="3342"/>
              <a:ext cx="2213" cy="187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1600" b="1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38989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7068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825750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2210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575" y="2420938"/>
            <a:ext cx="387032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37973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529013"/>
            <a:ext cx="427513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490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 акты, регламентирующие деятельность методической службы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 методической службе Учреждения.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 педагогическом совете Учреждения.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 методическом совете Учреждения.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 методическом кабинете ДОУ.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 творческой группе педагогических работников по изучению новых технологий и их внедрению в образовательный процесс МДОУ «Детский сад № 20 комбинированного вида».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 форме профессионального объединения педагогов Творческая лаборатория».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об инновационном учреждении.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об аттестации педагогических работников Учреждения.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Положение о смотрах и конкурсах, проводимых в Учреждении и др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43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методической службы в осуществлении инновационного направления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2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48"/>
          <p:cNvSpPr>
            <a:spLocks noChangeArrowheads="1"/>
          </p:cNvSpPr>
          <p:nvPr/>
        </p:nvSpPr>
        <p:spPr bwMode="gray">
          <a:xfrm>
            <a:off x="1828800" y="5208588"/>
            <a:ext cx="4830763" cy="95726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AutoShape 49"/>
          <p:cNvSpPr>
            <a:spLocks noChangeArrowheads="1"/>
          </p:cNvSpPr>
          <p:nvPr/>
        </p:nvSpPr>
        <p:spPr bwMode="gray">
          <a:xfrm>
            <a:off x="2317750" y="4149725"/>
            <a:ext cx="4775200" cy="92868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AutoShape 50"/>
          <p:cNvSpPr>
            <a:spLocks noChangeArrowheads="1"/>
          </p:cNvSpPr>
          <p:nvPr/>
        </p:nvSpPr>
        <p:spPr bwMode="gray">
          <a:xfrm>
            <a:off x="2438400" y="3459163"/>
            <a:ext cx="494188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AutoShape 51"/>
          <p:cNvSpPr>
            <a:spLocks noChangeArrowheads="1"/>
          </p:cNvSpPr>
          <p:nvPr/>
        </p:nvSpPr>
        <p:spPr bwMode="gray">
          <a:xfrm>
            <a:off x="2286000" y="2492375"/>
            <a:ext cx="4806950" cy="86518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AutoShape 52"/>
          <p:cNvSpPr>
            <a:spLocks noChangeArrowheads="1"/>
          </p:cNvSpPr>
          <p:nvPr/>
        </p:nvSpPr>
        <p:spPr bwMode="gray">
          <a:xfrm>
            <a:off x="1566863" y="1268413"/>
            <a:ext cx="4876800" cy="11525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Поиск и создание оптимальных педагогических</a:t>
            </a:r>
          </a:p>
          <a:p>
            <a:pPr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 условий, обновление содержания и форм </a:t>
            </a:r>
          </a:p>
          <a:p>
            <a:pPr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осуществления воспитательно-образовательного</a:t>
            </a:r>
          </a:p>
          <a:p>
            <a:pPr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процесса через краеведческий аспект.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709" name="Group 53"/>
          <p:cNvGrpSpPr>
            <a:grpSpLocks/>
          </p:cNvGrpSpPr>
          <p:nvPr/>
        </p:nvGrpSpPr>
        <p:grpSpPr bwMode="auto">
          <a:xfrm>
            <a:off x="1089025" y="1598613"/>
            <a:ext cx="506413" cy="519112"/>
            <a:chOff x="2078" y="1596"/>
            <a:chExt cx="1615" cy="1785"/>
          </a:xfrm>
        </p:grpSpPr>
        <p:sp>
          <p:nvSpPr>
            <p:cNvPr id="2257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7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5" y="1858"/>
              <a:ext cx="1261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74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6" y="1940"/>
              <a:ext cx="1099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76" name="Oval 59"/>
            <p:cNvSpPr>
              <a:spLocks noChangeArrowheads="1"/>
            </p:cNvSpPr>
            <p:nvPr/>
          </p:nvSpPr>
          <p:spPr bwMode="gray">
            <a:xfrm>
              <a:off x="2078" y="1596"/>
              <a:ext cx="1615" cy="178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/>
                <a:t>1</a:t>
              </a:r>
            </a:p>
          </p:txBody>
        </p:sp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1879600" y="2627313"/>
            <a:ext cx="482600" cy="520700"/>
            <a:chOff x="1647" y="1387"/>
            <a:chExt cx="2046" cy="2201"/>
          </a:xfrm>
        </p:grpSpPr>
        <p:sp>
          <p:nvSpPr>
            <p:cNvPr id="2256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3" y="1857"/>
              <a:ext cx="1265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40" y="1937"/>
              <a:ext cx="1090" cy="11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70" name="Oval 66"/>
            <p:cNvSpPr>
              <a:spLocks noChangeArrowheads="1"/>
            </p:cNvSpPr>
            <p:nvPr/>
          </p:nvSpPr>
          <p:spPr bwMode="gray">
            <a:xfrm>
              <a:off x="1647" y="1387"/>
              <a:ext cx="204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/>
                <a:t>2</a:t>
              </a:r>
            </a:p>
          </p:txBody>
        </p:sp>
      </p:grpSp>
      <p:grpSp>
        <p:nvGrpSpPr>
          <p:cNvPr id="70723" name="Group 67"/>
          <p:cNvGrpSpPr>
            <a:grpSpLocks/>
          </p:cNvGrpSpPr>
          <p:nvPr/>
        </p:nvGrpSpPr>
        <p:grpSpPr bwMode="auto">
          <a:xfrm>
            <a:off x="2041525" y="3452813"/>
            <a:ext cx="473075" cy="520700"/>
            <a:chOff x="1691" y="1333"/>
            <a:chExt cx="2002" cy="2201"/>
          </a:xfrm>
        </p:grpSpPr>
        <p:sp>
          <p:nvSpPr>
            <p:cNvPr id="2255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5" y="1856"/>
              <a:ext cx="1263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6" y="1937"/>
              <a:ext cx="1095" cy="11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4" name="Oval 73"/>
            <p:cNvSpPr>
              <a:spLocks noChangeArrowheads="1"/>
            </p:cNvSpPr>
            <p:nvPr/>
          </p:nvSpPr>
          <p:spPr bwMode="gray">
            <a:xfrm>
              <a:off x="1691" y="1333"/>
              <a:ext cx="2002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/>
                <a:t>3</a:t>
              </a:r>
            </a:p>
          </p:txBody>
        </p:sp>
      </p:grpSp>
      <p:grpSp>
        <p:nvGrpSpPr>
          <p:cNvPr id="70730" name="Group 74"/>
          <p:cNvGrpSpPr>
            <a:grpSpLocks/>
          </p:cNvGrpSpPr>
          <p:nvPr/>
        </p:nvGrpSpPr>
        <p:grpSpPr bwMode="auto">
          <a:xfrm>
            <a:off x="1963738" y="4303713"/>
            <a:ext cx="474662" cy="520700"/>
            <a:chOff x="2004" y="1387"/>
            <a:chExt cx="2012" cy="2201"/>
          </a:xfrm>
        </p:grpSpPr>
        <p:sp>
          <p:nvSpPr>
            <p:cNvPr id="22553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54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3" y="1857"/>
              <a:ext cx="1265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6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4" y="1937"/>
              <a:ext cx="1097" cy="11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8" name="Oval 80"/>
            <p:cNvSpPr>
              <a:spLocks noChangeArrowheads="1"/>
            </p:cNvSpPr>
            <p:nvPr/>
          </p:nvSpPr>
          <p:spPr bwMode="gray">
            <a:xfrm>
              <a:off x="2004" y="1387"/>
              <a:ext cx="2012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/>
                <a:t>4</a:t>
              </a:r>
            </a:p>
          </p:txBody>
        </p:sp>
      </p:grpSp>
      <p:grpSp>
        <p:nvGrpSpPr>
          <p:cNvPr id="70737" name="Group 81"/>
          <p:cNvGrpSpPr>
            <a:grpSpLocks/>
          </p:cNvGrpSpPr>
          <p:nvPr/>
        </p:nvGrpSpPr>
        <p:grpSpPr bwMode="auto">
          <a:xfrm>
            <a:off x="1385888" y="5078413"/>
            <a:ext cx="493712" cy="520700"/>
            <a:chOff x="1449" y="1387"/>
            <a:chExt cx="2244" cy="2201"/>
          </a:xfrm>
        </p:grpSpPr>
        <p:sp>
          <p:nvSpPr>
            <p:cNvPr id="22547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48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7" y="1857"/>
              <a:ext cx="1255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0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6" y="1937"/>
              <a:ext cx="1097" cy="11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52" name="Oval 87"/>
            <p:cNvSpPr>
              <a:spLocks noChangeArrowheads="1"/>
            </p:cNvSpPr>
            <p:nvPr/>
          </p:nvSpPr>
          <p:spPr bwMode="gray">
            <a:xfrm>
              <a:off x="1449" y="1387"/>
              <a:ext cx="2244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/>
                <a:t>5</a:t>
              </a:r>
            </a:p>
          </p:txBody>
        </p:sp>
      </p:grpSp>
      <p:sp>
        <p:nvSpPr>
          <p:cNvPr id="22543" name="Rectangle 54"/>
          <p:cNvSpPr>
            <a:spLocks noChangeArrowheads="1"/>
          </p:cNvSpPr>
          <p:nvPr/>
        </p:nvSpPr>
        <p:spPr bwMode="auto">
          <a:xfrm>
            <a:off x="2627313" y="2492375"/>
            <a:ext cx="417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Создание  авторских технологий инновационного содержания.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2544" name="Rectangle 55"/>
          <p:cNvSpPr>
            <a:spLocks noChangeArrowheads="1"/>
          </p:cNvSpPr>
          <p:nvPr/>
        </p:nvSpPr>
        <p:spPr bwMode="auto">
          <a:xfrm>
            <a:off x="2627313" y="3357563"/>
            <a:ext cx="4824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Апробирование нового содержания</a:t>
            </a:r>
            <a:r>
              <a:rPr lang="ru-RU" b="1"/>
              <a:t> </a:t>
            </a:r>
          </a:p>
          <a:p>
            <a:r>
              <a:rPr lang="ru-RU" b="1">
                <a:latin typeface="Times New Roman" pitchFamily="18" charset="0"/>
              </a:rPr>
              <a:t>технологии.</a:t>
            </a:r>
            <a:r>
              <a:rPr lang="ru-RU">
                <a:latin typeface="Times New Roman" pitchFamily="18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5" name="Rectangle 56"/>
          <p:cNvSpPr>
            <a:spLocks noChangeArrowheads="1"/>
          </p:cNvSpPr>
          <p:nvPr/>
        </p:nvSpPr>
        <p:spPr bwMode="auto">
          <a:xfrm>
            <a:off x="2555875" y="4149725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Формирование единого информационного поля</a:t>
            </a:r>
          </a:p>
          <a:p>
            <a:r>
              <a:rPr lang="ru-RU" b="1">
                <a:latin typeface="Times New Roman" pitchFamily="18" charset="0"/>
              </a:rPr>
              <a:t>общей нравственной культуры детей.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22546" name="Rectangle 57"/>
          <p:cNvSpPr>
            <a:spLocks noChangeArrowheads="1"/>
          </p:cNvSpPr>
          <p:nvPr/>
        </p:nvSpPr>
        <p:spPr bwMode="auto">
          <a:xfrm>
            <a:off x="1908175" y="5157788"/>
            <a:ext cx="4572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  Распространение передового педагогического  опыта, новаторских идей.</a:t>
            </a:r>
            <a:endParaRPr lang="en-US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еленый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1268</TotalTime>
  <Words>844</Words>
  <Application>Microsoft Office PowerPoint</Application>
  <PresentationFormat>Экран (4:3)</PresentationFormat>
  <Paragraphs>252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зеленый</vt:lpstr>
      <vt:lpstr>Диаграмма Microsoft Excel</vt:lpstr>
      <vt:lpstr>Муниципальное дошкольное образовательное учреждение «Детский сад № 20 комбинированного вида» г.о.Саранск</vt:lpstr>
      <vt:lpstr>«Всё, что выходит за пределы рутины и в чём заключается хоть йота нового, обязано своим происхождением творческому процессу». Л.С. Выгодский</vt:lpstr>
      <vt:lpstr>Модель методической службы ДОУ</vt:lpstr>
      <vt:lpstr>Цель создания методической службы:</vt:lpstr>
      <vt:lpstr>Субъекты методической службы:</vt:lpstr>
      <vt:lpstr>Методический кабинет – это:</vt:lpstr>
      <vt:lpstr>Презентация PowerPoint</vt:lpstr>
      <vt:lpstr>Локальные акты, регламентирующие деятельность методической службы</vt:lpstr>
      <vt:lpstr>Задачи методической службы в осуществлении инновационного направления</vt:lpstr>
      <vt:lpstr>I этап(2006-2008гг.) Аналитико - организационный</vt:lpstr>
      <vt:lpstr>Предметно – развивающая среда</vt:lpstr>
      <vt:lpstr>II этап (2008-2010 гг.) Практический</vt:lpstr>
      <vt:lpstr>Использование проектного метода в инновационной деятельности</vt:lpstr>
      <vt:lpstr>Презентация PowerPoint</vt:lpstr>
      <vt:lpstr>IIIэтап (2010-2011 гг.) Обобщающий</vt:lpstr>
      <vt:lpstr>Формы методической работы с кадрами</vt:lpstr>
      <vt:lpstr>Тематический клуб  «Мой любимый город Саранск»</vt:lpstr>
      <vt:lpstr>Структура клуба</vt:lpstr>
      <vt:lpstr>Презентация PowerPoint</vt:lpstr>
      <vt:lpstr>Литературная газета</vt:lpstr>
      <vt:lpstr>Календарь «Знаменательные события и памятные даты».</vt:lpstr>
      <vt:lpstr>Творческое портфолио педагогов и воспитанников</vt:lpstr>
      <vt:lpstr>Анализ выполнения программы по ознакомлению детей дошкольного возраста с родным городом</vt:lpstr>
      <vt:lpstr>           2010-2011уч. год                                        2011-2012 уч.год          количество детей: 178                               количество детей:189</vt:lpstr>
      <vt:lpstr>Участие воспитанников в городских и республиканских конкурсах.</vt:lpstr>
      <vt:lpstr>Результаты анкетирования  «Оценка деятельности ДОУ» В анкетировании участвовало 198 человек.</vt:lpstr>
      <vt:lpstr>Результаты прохождения курсов повышения квалификации педагогов, аттестация</vt:lpstr>
      <vt:lpstr>Распространение педагогического опыта </vt:lpstr>
      <vt:lpstr>Презентация PowerPoint</vt:lpstr>
      <vt:lpstr>Презентация PowerPoint</vt:lpstr>
      <vt:lpstr>Презентация PowerPoint</vt:lpstr>
      <vt:lpstr>На просторах интернета</vt:lpstr>
      <vt:lpstr>Презентация PowerPoint</vt:lpstr>
      <vt:lpstr>Презентация PowerPoint</vt:lpstr>
      <vt:lpstr>«Создание инновационной модели ДОУ по укреплению здоровья ребёнка».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20 комбинированного вида»</dc:title>
  <dc:creator>Semen</dc:creator>
  <cp:lastModifiedBy>Денис</cp:lastModifiedBy>
  <cp:revision>123</cp:revision>
  <dcterms:created xsi:type="dcterms:W3CDTF">2013-03-15T10:47:49Z</dcterms:created>
  <dcterms:modified xsi:type="dcterms:W3CDTF">2013-04-14T22:22:00Z</dcterms:modified>
</cp:coreProperties>
</file>